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EB Garamond"/>
      <p:regular r:id="rId43"/>
      <p:bold r:id="rId44"/>
      <p:italic r:id="rId45"/>
      <p:boldItalic r:id="rId46"/>
    </p:embeddedFont>
    <p:embeddedFont>
      <p:font typeface="EB Garamond ExtraBold"/>
      <p:bold r:id="rId47"/>
      <p:boldItalic r:id="rId48"/>
    </p:embeddedFont>
    <p:embeddedFont>
      <p:font typeface="Arial Black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hkX0tVC9jmABr4+QnvXArPa4L+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1A80F7-FA1C-4FC0-AA9B-2C926DE0253E}">
  <a:tblStyle styleId="{641A80F7-FA1C-4FC0-AA9B-2C926DE02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44" Type="http://schemas.openxmlformats.org/officeDocument/2006/relationships/font" Target="fonts/EBGaramond-bold.fntdata"/><Relationship Id="rId43" Type="http://schemas.openxmlformats.org/officeDocument/2006/relationships/font" Target="fonts/EBGaramond-regular.fntdata"/><Relationship Id="rId46" Type="http://schemas.openxmlformats.org/officeDocument/2006/relationships/font" Target="fonts/EBGaramond-boldItalic.fntdata"/><Relationship Id="rId45" Type="http://schemas.openxmlformats.org/officeDocument/2006/relationships/font" Target="fonts/EBGaramon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BGaramondExtraBold-boldItalic.fntdata"/><Relationship Id="rId47" Type="http://schemas.openxmlformats.org/officeDocument/2006/relationships/font" Target="fonts/EBGaramondExtraBold-bold.fntdata"/><Relationship Id="rId49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slide" Target="slides/slide28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Lora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4e21b69e9_0_16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4e21b69e9_0_16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removing the worst tickets doesn’t give an exact result of 60, we pro-rata the scores. e.g. if the team makes 70 points, and the worst ticket is 15 points, we calculate it as a 5 point ticket by multiplying its score by 5/15ths.</a:t>
            </a:r>
            <a:endParaRPr/>
          </a:p>
        </p:txBody>
      </p:sp>
      <p:sp>
        <p:nvSpPr>
          <p:cNvPr id="242" name="Google Shape;242;g174e21b69e9_0_16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4e21b69e9_0_15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judges will be reading lots of code to assess these projects - so, if you make your code easy to understand, you will make the judges happy!</a:t>
            </a:r>
            <a:endParaRPr/>
          </a:p>
        </p:txBody>
      </p:sp>
      <p:sp>
        <p:nvSpPr>
          <p:cNvPr id="261" name="Google Shape;261;g174e21b69e9_0_15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4e21b69e9_0_353:notes"/>
          <p:cNvSpPr/>
          <p:nvPr>
            <p:ph idx="2" type="sldImg"/>
          </p:nvPr>
        </p:nvSpPr>
        <p:spPr>
          <a:xfrm>
            <a:off x="533400" y="763588"/>
            <a:ext cx="67041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174e21b69e9_0_35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74e21b69e9_0_35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c’est la feature de recherche plutôt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filtre serait un filtre sur les propriétés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9566c0af80_0_11:notes"/>
          <p:cNvSpPr/>
          <p:nvPr>
            <p:ph idx="2" type="sldImg"/>
          </p:nvPr>
        </p:nvSpPr>
        <p:spPr>
          <a:xfrm>
            <a:off x="533400" y="763588"/>
            <a:ext cx="67041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19566c0af80_0_1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9566c0af80_0_1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lang="en-US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c’est la feature de recherche plutôt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filtre serait un filtre sur les propriétés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Remember, if you sort price as a string, then [‘2’,’3’,’200’] is sorted as [‘2’,’200’,’3’].</a:t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0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4e21b69e9_0_334:notes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74e21b69e9_0_334:notes"/>
          <p:cNvSpPr/>
          <p:nvPr>
            <p:ph idx="2" type="sldImg"/>
          </p:nvPr>
        </p:nvSpPr>
        <p:spPr>
          <a:xfrm>
            <a:off x="381000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4e21b69e9_0_18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74e21b69e9_0_18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4e21b69e9_0_43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74e21b69e9_0_43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4e21b69e9_0_38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4e21b69e9_0_38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74e21b69e9_0_38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4e21b69e9_0_3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4e21b69e9_0_3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Dependencies </a:t>
            </a:r>
            <a:r>
              <a:rPr lang="en-US"/>
              <a:t>are e.g. you need “Add to Basket” before you can make “View Basket”.</a:t>
            </a:r>
            <a:endParaRPr/>
          </a:p>
        </p:txBody>
      </p:sp>
      <p:sp>
        <p:nvSpPr>
          <p:cNvPr id="234" name="Google Shape;234;g174e21b69e9_0_3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idx="1"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9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0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5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1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3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5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5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5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5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5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idx="1"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3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Relationship Id="rId4" Type="http://schemas.openxmlformats.org/officeDocument/2006/relationships/hyperlink" Target="https://planningpokeronline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3" Type="http://schemas.openxmlformats.org/officeDocument/2006/relationships/image" Target="../media/image25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/>
          <p:nvPr/>
        </p:nvSpPr>
        <p:spPr>
          <a:xfrm>
            <a:off x="1459079" y="1932120"/>
            <a:ext cx="9705309" cy="162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0000"/>
              <a:buFont typeface="Arial Black"/>
              <a:buNone/>
            </a:pPr>
            <a:r>
              <a:rPr b="0" i="0" lang="en-US" sz="10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ECOMMERCE</a:t>
            </a:r>
            <a:endParaRPr b="0" i="0" sz="10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528560" y="3794040"/>
            <a:ext cx="8706600" cy="1614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0"/>
              <a:buFont typeface="Arial Black"/>
              <a:buNone/>
            </a:pPr>
            <a:r>
              <a:rPr b="0" i="0" lang="en-US" sz="1000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rPr>
              <a:t>JS-FRONT</a:t>
            </a:r>
            <a:endParaRPr b="0" i="0" sz="10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341000">
            <a:off x="9183600" y="4022640"/>
            <a:ext cx="1496160" cy="1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4e21b69e9_0_164"/>
          <p:cNvSpPr txBox="1"/>
          <p:nvPr/>
        </p:nvSpPr>
        <p:spPr>
          <a:xfrm>
            <a:off x="839350" y="322825"/>
            <a:ext cx="555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MARKING SCHEME EXAMPLE</a:t>
            </a:r>
            <a:endParaRPr b="1" sz="2400"/>
          </a:p>
        </p:txBody>
      </p:sp>
      <p:sp>
        <p:nvSpPr>
          <p:cNvPr id="245" name="Google Shape;245;g174e21b69e9_0_164"/>
          <p:cNvSpPr txBox="1"/>
          <p:nvPr/>
        </p:nvSpPr>
        <p:spPr>
          <a:xfrm>
            <a:off x="903675" y="812375"/>
            <a:ext cx="1048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EXTRA TICKETS: There are </a:t>
            </a:r>
            <a:r>
              <a:rPr b="1" lang="en-US"/>
              <a:t>no </a:t>
            </a:r>
            <a:r>
              <a:rPr lang="en-US"/>
              <a:t>extra marks for tickets above </a:t>
            </a:r>
            <a:r>
              <a:rPr b="1" lang="en-US"/>
              <a:t>60 </a:t>
            </a:r>
            <a:r>
              <a:rPr lang="en-US"/>
              <a:t>points, BUT, judges use only the points from the best scoring tickets - so it may be worth doing extra to be safe!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6" name="Google Shape;246;g174e21b69e9_0_164"/>
          <p:cNvGraphicFramePr/>
          <p:nvPr/>
        </p:nvGraphicFramePr>
        <p:xfrm>
          <a:off x="1931350" y="1393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{641A80F7-FA1C-4FC0-AA9B-2C926DE0253E}</a:tableStyleId>
              </a:tblPr>
              <a:tblGrid>
                <a:gridCol w="2058600"/>
                <a:gridCol w="1613475"/>
                <a:gridCol w="4828275"/>
                <a:gridCol w="953075"/>
              </a:tblGrid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Ticket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Points Available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Judge’s opinion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Create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Minor non-fatal bugs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Display Products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Menu Bar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 menu bar!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Remove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Remove Button is on screen, but function doesn’t do anything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Clean Code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 naming and spelling, but files not divided sensibly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Mandatory </a:t>
                      </a:r>
                      <a:r>
                        <a:rPr b="1" lang="en-US" sz="1200"/>
                        <a:t>Items Total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60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35</a:t>
                      </a:r>
                      <a:endParaRPr b="1" sz="12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Search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Good, but can’t search on partial matches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</a:t>
                      </a:r>
                      <a:endParaRPr sz="1200"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Display 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Products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Excellent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Product Ratings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Ratings are stored correctly, but output is sometimes wrong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Checkout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15</a:t>
                      </a:r>
                      <a:r>
                        <a:rPr lang="en-US" sz="1200">
                          <a:solidFill>
                            <a:srgbClr val="990000"/>
                          </a:solidFill>
                        </a:rPr>
                        <a:t> (5)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Missing most fields, not showing total price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3 </a:t>
                      </a:r>
                      <a:r>
                        <a:rPr lang="en-US" sz="1200">
                          <a:solidFill>
                            <a:srgbClr val="990000"/>
                          </a:solidFill>
                        </a:rPr>
                        <a:t> (1)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Validate Input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 but missed the date checks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Sort Product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10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Didn’t do Ascending/Descending or Sort by Price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trike="sngStrike">
                          <a:solidFill>
                            <a:srgbClr val="990000"/>
                          </a:solidFill>
                        </a:rPr>
                        <a:t>5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Extra Items Total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60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45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47" name="Google Shape;247;g174e21b69e9_0_164"/>
          <p:cNvSpPr txBox="1"/>
          <p:nvPr/>
        </p:nvSpPr>
        <p:spPr>
          <a:xfrm>
            <a:off x="139900" y="3904475"/>
            <a:ext cx="132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00"/>
                </a:solidFill>
              </a:rPr>
              <a:t>Team made 80 points of tickets total.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00"/>
                </a:solidFill>
              </a:rPr>
              <a:t>Worst scores of 20 points of tickets are removed.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48" name="Google Shape;248;g174e21b69e9_0_164"/>
          <p:cNvCxnSpPr/>
          <p:nvPr/>
        </p:nvCxnSpPr>
        <p:spPr>
          <a:xfrm>
            <a:off x="1302050" y="4810075"/>
            <a:ext cx="640800" cy="4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174e21b69e9_0_164"/>
          <p:cNvCxnSpPr/>
          <p:nvPr/>
        </p:nvCxnSpPr>
        <p:spPr>
          <a:xfrm>
            <a:off x="1215975" y="5337375"/>
            <a:ext cx="667200" cy="6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/>
          <p:nvPr/>
        </p:nvSpPr>
        <p:spPr>
          <a:xfrm>
            <a:off x="180360" y="676440"/>
            <a:ext cx="320076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MENU BAR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180350" y="196925"/>
            <a:ext cx="5305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F1: SITE-WIDE / MANDATORY</a:t>
            </a:r>
            <a:endParaRPr b="0" sz="3000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636725"/>
            <a:ext cx="95059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376" y="3509679"/>
            <a:ext cx="9601251" cy="102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025" y="5569850"/>
            <a:ext cx="9601251" cy="59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4e21b69e9_0_153"/>
          <p:cNvSpPr/>
          <p:nvPr/>
        </p:nvSpPr>
        <p:spPr>
          <a:xfrm>
            <a:off x="180360" y="676440"/>
            <a:ext cx="320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CLEAN CODE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74e21b69e9_0_153"/>
          <p:cNvSpPr/>
          <p:nvPr/>
        </p:nvSpPr>
        <p:spPr>
          <a:xfrm>
            <a:off x="180351" y="196925"/>
            <a:ext cx="5318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F2: </a:t>
            </a: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SITE-WIDE / MANDATORY</a:t>
            </a:r>
            <a:endParaRPr sz="3000">
              <a:solidFill>
                <a:srgbClr val="99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74e21b69e9_0_153"/>
          <p:cNvSpPr txBox="1"/>
          <p:nvPr/>
        </p:nvSpPr>
        <p:spPr>
          <a:xfrm>
            <a:off x="830025" y="1112350"/>
            <a:ext cx="107619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Features divided </a:t>
            </a:r>
            <a:r>
              <a:rPr lang="en-US" sz="2000"/>
              <a:t>sensibly </a:t>
            </a:r>
            <a:r>
              <a:rPr lang="en-US" sz="2000"/>
              <a:t>between </a:t>
            </a:r>
            <a:r>
              <a:rPr b="1" lang="en-US" sz="2000"/>
              <a:t>files</a:t>
            </a:r>
            <a:r>
              <a:rPr lang="en-US" sz="2000"/>
              <a:t>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Spelling </a:t>
            </a:r>
            <a:r>
              <a:rPr lang="en-US" sz="2000"/>
              <a:t>in variable, functions and filenames? Consistent naming?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Do the variable and function </a:t>
            </a:r>
            <a:r>
              <a:rPr b="1" lang="en-US" sz="2000"/>
              <a:t>names </a:t>
            </a:r>
            <a:r>
              <a:rPr lang="en-US" sz="2000"/>
              <a:t>help the judges </a:t>
            </a:r>
            <a:r>
              <a:rPr lang="en-US" sz="2000"/>
              <a:t>understand </a:t>
            </a:r>
            <a:r>
              <a:rPr lang="en-US" sz="2000"/>
              <a:t>what the code is doing?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Useful </a:t>
            </a:r>
            <a:r>
              <a:rPr b="1" lang="en-US" sz="2000"/>
              <a:t>commenting</a:t>
            </a:r>
            <a:r>
              <a:rPr lang="en-US" sz="2000"/>
              <a:t>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Avoid bad coding practices in the recommended code </a:t>
            </a:r>
            <a:r>
              <a:rPr b="1" lang="en-US" sz="2000"/>
              <a:t>guidelines</a:t>
            </a:r>
            <a:r>
              <a:rPr lang="en-US" sz="2000"/>
              <a:t>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Variables declared and used only in the </a:t>
            </a:r>
            <a:r>
              <a:rPr b="1" lang="en-US" sz="2000"/>
              <a:t>scope </a:t>
            </a:r>
            <a:r>
              <a:rPr lang="en-US" sz="2000"/>
              <a:t>they’re needed?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e.g. unnecessary global variables, loop variables declared before the loop for no reason, etc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Constant variables defined as </a:t>
            </a:r>
            <a:r>
              <a:rPr b="1" lang="en-US" sz="2000"/>
              <a:t>const</a:t>
            </a:r>
            <a:r>
              <a:rPr lang="en-US" sz="2000"/>
              <a:t>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Spacing, </a:t>
            </a:r>
            <a:r>
              <a:rPr b="1" lang="en-US" sz="2000"/>
              <a:t>indentation </a:t>
            </a:r>
            <a:r>
              <a:rPr lang="en-US" sz="2000"/>
              <a:t>etc?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End javascript lines with </a:t>
            </a:r>
            <a:r>
              <a:rPr b="1" lang="en-US" sz="2000"/>
              <a:t>semicolons</a:t>
            </a:r>
            <a:r>
              <a:rPr lang="en-US" sz="2000"/>
              <a:t>?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JS will work without semicolons, but it makes it safer against bugs.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/>
          <p:nvPr/>
        </p:nvSpPr>
        <p:spPr>
          <a:xfrm>
            <a:off x="8748550" y="4498025"/>
            <a:ext cx="3443472" cy="2173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180323" y="197275"/>
            <a:ext cx="4440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F3: SITE-WIDE / OPTION </a:t>
            </a:r>
            <a:endParaRPr b="0" sz="3000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180360" y="676800"/>
            <a:ext cx="473940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67806" y="1129816"/>
            <a:ext cx="108540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Check that input fields are valid inputs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Do this for all pages with inputs!</a:t>
            </a:r>
            <a:endParaRPr b="0"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4542387" y="2057152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 this filled in? is it too long or too short?</a:t>
            </a:r>
            <a:endParaRPr i="1"/>
          </a:p>
        </p:txBody>
      </p:sp>
      <p:sp>
        <p:nvSpPr>
          <p:cNvPr id="275" name="Google Shape;275;p18"/>
          <p:cNvSpPr/>
          <p:nvPr/>
        </p:nvSpPr>
        <p:spPr>
          <a:xfrm>
            <a:off x="2385471" y="213155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4542387" y="276117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 this filled in?</a:t>
            </a:r>
            <a:endParaRPr i="1"/>
          </a:p>
        </p:txBody>
      </p:sp>
      <p:sp>
        <p:nvSpPr>
          <p:cNvPr id="277" name="Google Shape;277;p18"/>
          <p:cNvSpPr/>
          <p:nvPr/>
        </p:nvSpPr>
        <p:spPr>
          <a:xfrm>
            <a:off x="2385396" y="2835575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4542387" y="3465189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 this a valid number? is it a positive number? is it a realistic number?</a:t>
            </a:r>
            <a:endParaRPr i="1"/>
          </a:p>
        </p:txBody>
      </p:sp>
      <p:sp>
        <p:nvSpPr>
          <p:cNvPr id="279" name="Google Shape;279;p18"/>
          <p:cNvSpPr/>
          <p:nvPr/>
        </p:nvSpPr>
        <p:spPr>
          <a:xfrm>
            <a:off x="2385471" y="353960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4542312" y="416922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 this one of the currencies we support?</a:t>
            </a:r>
            <a:endParaRPr i="1"/>
          </a:p>
        </p:txBody>
      </p:sp>
      <p:sp>
        <p:nvSpPr>
          <p:cNvPr id="281" name="Google Shape;281;p18"/>
          <p:cNvSpPr/>
          <p:nvPr/>
        </p:nvSpPr>
        <p:spPr>
          <a:xfrm>
            <a:off x="2385396" y="4243638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Currency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4542387" y="4873252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is this a URL?</a:t>
            </a:r>
            <a:endParaRPr i="1"/>
          </a:p>
        </p:txBody>
      </p:sp>
      <p:sp>
        <p:nvSpPr>
          <p:cNvPr id="283" name="Google Shape;283;p18"/>
          <p:cNvSpPr/>
          <p:nvPr/>
        </p:nvSpPr>
        <p:spPr>
          <a:xfrm>
            <a:off x="2385471" y="4947663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 rot="-918528">
            <a:off x="9129051" y="4864879"/>
            <a:ext cx="2948627" cy="1262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This example is for the ‘add product’ page. We also need to validate inputs on any other forms on our site - e.g. ‘update product’, ‘search’ etc.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304800" y="594350"/>
            <a:ext cx="3125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04800" y="136450"/>
            <a:ext cx="7220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F4: SITE-WIDE / OPTION</a:t>
            </a:r>
            <a:r>
              <a:rPr lang="en-US" sz="3000">
                <a:solidFill>
                  <a:srgbClr val="1155CC"/>
                </a:solidFill>
              </a:rPr>
              <a:t>  </a:t>
            </a:r>
            <a:r>
              <a:rPr b="1" lang="en-US" sz="3000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LAYOUT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875" y="3434225"/>
            <a:ext cx="4014823" cy="31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400" y="409882"/>
            <a:ext cx="3220574" cy="283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33225"/>
            <a:ext cx="6168524" cy="42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 txBox="1"/>
          <p:nvPr/>
        </p:nvSpPr>
        <p:spPr>
          <a:xfrm>
            <a:off x="304800" y="802025"/>
            <a:ext cx="826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CSS styling  -  alignment  -  font choice  -  good colour scheme  - 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correct English  -  nice images  -  easy to use  -  etc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/>
          <p:nvPr/>
        </p:nvSpPr>
        <p:spPr>
          <a:xfrm>
            <a:off x="8819075" y="4648675"/>
            <a:ext cx="3323916" cy="19044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3"/>
          <p:cNvSpPr/>
          <p:nvPr/>
        </p:nvSpPr>
        <p:spPr>
          <a:xfrm>
            <a:off x="186840" y="676440"/>
            <a:ext cx="320076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b="1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b="1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186850" y="196925"/>
            <a:ext cx="4963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F5: </a:t>
            </a: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SELLER / MANDATORY</a:t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3"/>
          <p:cNvSpPr/>
          <p:nvPr/>
        </p:nvSpPr>
        <p:spPr>
          <a:xfrm>
            <a:off x="167800" y="1129800"/>
            <a:ext cx="53037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 to add a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product in the list of product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sz="20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Store results in Local Storage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"/>
          <p:cNvSpPr/>
          <p:nvPr/>
        </p:nvSpPr>
        <p:spPr>
          <a:xfrm>
            <a:off x="4542387" y="2057152"/>
            <a:ext cx="4153606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3"/>
          <p:cNvSpPr/>
          <p:nvPr/>
        </p:nvSpPr>
        <p:spPr>
          <a:xfrm>
            <a:off x="2385471" y="213155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3592528" y="6041262"/>
            <a:ext cx="5303822" cy="511937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3"/>
          <p:cNvCxnSpPr>
            <a:stCxn id="308" idx="1"/>
            <a:endCxn id="304" idx="3"/>
          </p:cNvCxnSpPr>
          <p:nvPr/>
        </p:nvCxnSpPr>
        <p:spPr>
          <a:xfrm rot="10800000">
            <a:off x="8696045" y="2315372"/>
            <a:ext cx="830700" cy="12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8" name="Google Shape;308;p13"/>
          <p:cNvSpPr/>
          <p:nvPr/>
        </p:nvSpPr>
        <p:spPr>
          <a:xfrm>
            <a:off x="9526745" y="3203372"/>
            <a:ext cx="2455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Some fields must be required!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4542387" y="276117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3"/>
          <p:cNvSpPr/>
          <p:nvPr/>
        </p:nvSpPr>
        <p:spPr>
          <a:xfrm>
            <a:off x="2385396" y="2835575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4542387" y="3465189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3"/>
          <p:cNvSpPr/>
          <p:nvPr/>
        </p:nvSpPr>
        <p:spPr>
          <a:xfrm>
            <a:off x="2385471" y="353960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4542312" y="416922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"/>
          <p:cNvSpPr/>
          <p:nvPr/>
        </p:nvSpPr>
        <p:spPr>
          <a:xfrm>
            <a:off x="2385396" y="4243638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Currency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4542387" y="4873252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3"/>
          <p:cNvSpPr/>
          <p:nvPr/>
        </p:nvSpPr>
        <p:spPr>
          <a:xfrm>
            <a:off x="2385471" y="4947663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3"/>
          <p:cNvCxnSpPr>
            <a:stCxn id="308" idx="1"/>
            <a:endCxn id="311" idx="3"/>
          </p:cNvCxnSpPr>
          <p:nvPr/>
        </p:nvCxnSpPr>
        <p:spPr>
          <a:xfrm flipH="1">
            <a:off x="8695745" y="3525872"/>
            <a:ext cx="831000" cy="19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8" name="Google Shape;318;p13"/>
          <p:cNvCxnSpPr>
            <a:stCxn id="308" idx="1"/>
            <a:endCxn id="313" idx="3"/>
          </p:cNvCxnSpPr>
          <p:nvPr/>
        </p:nvCxnSpPr>
        <p:spPr>
          <a:xfrm flipH="1">
            <a:off x="8695745" y="3525872"/>
            <a:ext cx="831000" cy="90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9" name="Google Shape;319;p13"/>
          <p:cNvSpPr txBox="1"/>
          <p:nvPr/>
        </p:nvSpPr>
        <p:spPr>
          <a:xfrm>
            <a:off x="151625" y="5506500"/>
            <a:ext cx="327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Bonus</a:t>
            </a:r>
            <a:r>
              <a:rPr lang="en-US">
                <a:solidFill>
                  <a:srgbClr val="FF0000"/>
                </a:solidFill>
              </a:rPr>
              <a:t>: if we automatically add a Unique Identifier (UID) to each product, we can have more than one product with the same name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0" name="Google Shape;320;p13"/>
          <p:cNvSpPr txBox="1"/>
          <p:nvPr/>
        </p:nvSpPr>
        <p:spPr>
          <a:xfrm rot="-551692">
            <a:off x="9305695" y="4973680"/>
            <a:ext cx="2609632" cy="1046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Think carefully about how to handle currency. Is there a difference between how we store it and how we display it?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21" name="Google Shape;321;p13"/>
          <p:cNvCxnSpPr/>
          <p:nvPr/>
        </p:nvCxnSpPr>
        <p:spPr>
          <a:xfrm flipH="1">
            <a:off x="3637350" y="1463475"/>
            <a:ext cx="2829900" cy="17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13"/>
          <p:cNvSpPr txBox="1"/>
          <p:nvPr/>
        </p:nvSpPr>
        <p:spPr>
          <a:xfrm>
            <a:off x="6467250" y="1076100"/>
            <a:ext cx="51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</a:rPr>
              <a:t>Use Local Storage for this project. In a real-world ecommerce site, we would store it in a database instead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4e21b69e9_0_353"/>
          <p:cNvSpPr/>
          <p:nvPr/>
        </p:nvSpPr>
        <p:spPr>
          <a:xfrm>
            <a:off x="186840" y="676440"/>
            <a:ext cx="320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DISPLAY PRODUCTS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(SELLER)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74e21b69e9_0_353"/>
          <p:cNvSpPr/>
          <p:nvPr/>
        </p:nvSpPr>
        <p:spPr>
          <a:xfrm>
            <a:off x="186852" y="196925"/>
            <a:ext cx="5189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F6: SELLER / MANDATORY  </a:t>
            </a:r>
            <a:endParaRPr b="1" sz="3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74e21b69e9_0_353"/>
          <p:cNvSpPr/>
          <p:nvPr/>
        </p:nvSpPr>
        <p:spPr>
          <a:xfrm>
            <a:off x="6252900" y="343225"/>
            <a:ext cx="49866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219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✔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List the products in a grid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219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✔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Show only buttons for seller, e.g.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Edit product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Delete product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Add product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1" name="Google Shape;331;g174e21b69e9_0_353"/>
          <p:cNvGraphicFramePr/>
          <p:nvPr/>
        </p:nvGraphicFramePr>
        <p:xfrm>
          <a:off x="939325" y="225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{641A80F7-FA1C-4FC0-AA9B-2C926DE0253E}</a:tableStyleId>
              </a:tblPr>
              <a:tblGrid>
                <a:gridCol w="841425"/>
                <a:gridCol w="3273375"/>
                <a:gridCol w="2995750"/>
                <a:gridCol w="1566700"/>
                <a:gridCol w="1609750"/>
              </a:tblGrid>
              <a:tr h="85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UID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Name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Description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Price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</a:rPr>
                        <a:t>Actions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V-Neck T-Shirt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Red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50,000៛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Hoodie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Red, long sleeves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$40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Hoodie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Blue, smiley face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£45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32" name="Google Shape;332;g174e21b69e9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125" y="3262287"/>
            <a:ext cx="516900" cy="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74e21b69e9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875" y="3262289"/>
            <a:ext cx="516901" cy="51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74e21b69e9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125" y="4071100"/>
            <a:ext cx="516900" cy="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74e21b69e9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875" y="4071102"/>
            <a:ext cx="516901" cy="51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74e21b69e9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125" y="4879913"/>
            <a:ext cx="516900" cy="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74e21b69e9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875" y="4879914"/>
            <a:ext cx="516901" cy="5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74e21b69e9_0_353"/>
          <p:cNvSpPr/>
          <p:nvPr/>
        </p:nvSpPr>
        <p:spPr>
          <a:xfrm>
            <a:off x="9222025" y="5688750"/>
            <a:ext cx="2030700" cy="516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5400000" dist="28575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Add Product</a:t>
            </a:r>
            <a:endParaRPr b="1"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/>
          <p:nvPr/>
        </p:nvSpPr>
        <p:spPr>
          <a:xfrm>
            <a:off x="180348" y="673200"/>
            <a:ext cx="3930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REMOVE A PRODUCT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5"/>
          <p:cNvSpPr/>
          <p:nvPr/>
        </p:nvSpPr>
        <p:spPr>
          <a:xfrm>
            <a:off x="180351" y="193675"/>
            <a:ext cx="529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F7: SELLER / MANDATORY</a:t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5" name="Google Shape;345;p15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{641A80F7-FA1C-4FC0-AA9B-2C926DE0253E}</a:tableStyleId>
              </a:tblPr>
              <a:tblGrid>
                <a:gridCol w="841425"/>
                <a:gridCol w="3273375"/>
                <a:gridCol w="2995750"/>
                <a:gridCol w="1566700"/>
                <a:gridCol w="1609750"/>
              </a:tblGrid>
              <a:tr h="85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UID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Name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Description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Price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V-Neck T-Shirt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Red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50,000៛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Hoodie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Red, long sleeves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$40</a:t>
                      </a:r>
                      <a:endParaRPr sz="2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Hoodie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Blue, smiley face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£</a:t>
                      </a:r>
                      <a:r>
                        <a:rPr lang="en-US" sz="2200"/>
                        <a:t>45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46" name="Google Shape;3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950" y="3671200"/>
            <a:ext cx="516900" cy="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950" y="4469250"/>
            <a:ext cx="516900" cy="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950" y="5321100"/>
            <a:ext cx="516900" cy="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 txBox="1"/>
          <p:nvPr/>
        </p:nvSpPr>
        <p:spPr>
          <a:xfrm>
            <a:off x="8866900" y="1043800"/>
            <a:ext cx="256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</a:rPr>
              <a:t>Delete a product</a:t>
            </a:r>
            <a:endParaRPr sz="2100">
              <a:solidFill>
                <a:srgbClr val="FF0000"/>
              </a:solidFill>
            </a:endParaRPr>
          </a:p>
        </p:txBody>
      </p:sp>
      <p:cxnSp>
        <p:nvCxnSpPr>
          <p:cNvPr id="350" name="Google Shape;350;p15"/>
          <p:cNvCxnSpPr>
            <a:stCxn id="349" idx="2"/>
            <a:endCxn id="346" idx="0"/>
          </p:cNvCxnSpPr>
          <p:nvPr/>
        </p:nvCxnSpPr>
        <p:spPr>
          <a:xfrm>
            <a:off x="10147450" y="1551700"/>
            <a:ext cx="526800" cy="2119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/>
          <p:nvPr/>
        </p:nvSpPr>
        <p:spPr>
          <a:xfrm>
            <a:off x="3232419" y="151595"/>
            <a:ext cx="3220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2"/>
          <p:cNvSpPr/>
          <p:nvPr/>
        </p:nvSpPr>
        <p:spPr>
          <a:xfrm>
            <a:off x="233636" y="136450"/>
            <a:ext cx="7847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F8: SELLER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/ OPTION 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PRODUCT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233650" y="806975"/>
            <a:ext cx="7138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 to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product chosen from the list of product</a:t>
            </a: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4542387" y="2057152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name</a:t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2385471" y="213155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4516275" y="5577275"/>
            <a:ext cx="4205700" cy="5118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4542387" y="276117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name</a:t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2385396" y="2835575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4542387" y="3465189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price</a:t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2385471" y="3539600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4542312" y="4169227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currency</a:t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2385396" y="4243638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Currency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4542387" y="4873252"/>
            <a:ext cx="4153500" cy="5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image URL</a:t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>
            <a:off x="2385471" y="4947663"/>
            <a:ext cx="2033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9469525" y="3583375"/>
            <a:ext cx="2234700" cy="1571100"/>
          </a:xfrm>
          <a:prstGeom prst="cloudCallout">
            <a:avLst>
              <a:gd fmla="val 26082" name="adj1"/>
              <a:gd fmla="val 6575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ora"/>
                <a:ea typeface="Lora"/>
                <a:cs typeface="Lora"/>
                <a:sym typeface="Lora"/>
              </a:rPr>
              <a:t>How does the seller choose which product to update?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566c0af80_0_11"/>
          <p:cNvSpPr/>
          <p:nvPr/>
        </p:nvSpPr>
        <p:spPr>
          <a:xfrm>
            <a:off x="186840" y="676440"/>
            <a:ext cx="320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DISPLAY PRODUCTS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(CUSTOMER)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19566c0af80_0_11"/>
          <p:cNvSpPr/>
          <p:nvPr/>
        </p:nvSpPr>
        <p:spPr>
          <a:xfrm>
            <a:off x="186840" y="196920"/>
            <a:ext cx="4156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F9: 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19566c0af80_0_11"/>
          <p:cNvSpPr/>
          <p:nvPr/>
        </p:nvSpPr>
        <p:spPr>
          <a:xfrm>
            <a:off x="186850" y="1688350"/>
            <a:ext cx="49866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List the products in a grid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8584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✔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Show only buttons for customer, e.g.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Add to cart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View product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9566c0af80_0_11"/>
          <p:cNvPicPr preferRelativeResize="0"/>
          <p:nvPr/>
        </p:nvPicPr>
        <p:blipFill rotWithShape="1">
          <a:blip r:embed="rId3">
            <a:alphaModFix/>
          </a:blip>
          <a:srcRect b="3596" l="1240" r="1850" t="2488"/>
          <a:stretch/>
        </p:blipFill>
        <p:spPr>
          <a:xfrm>
            <a:off x="4343350" y="478350"/>
            <a:ext cx="6006550" cy="295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9566c0af80_0_11"/>
          <p:cNvPicPr preferRelativeResize="0"/>
          <p:nvPr/>
        </p:nvPicPr>
        <p:blipFill rotWithShape="1">
          <a:blip r:embed="rId3">
            <a:alphaModFix/>
          </a:blip>
          <a:srcRect b="3596" l="1240" r="1850" t="2488"/>
          <a:stretch/>
        </p:blipFill>
        <p:spPr>
          <a:xfrm>
            <a:off x="4343350" y="3581403"/>
            <a:ext cx="6006550" cy="295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6557958" y="2424834"/>
            <a:ext cx="15840" cy="1734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"/>
          <p:cNvSpPr/>
          <p:nvPr/>
        </p:nvSpPr>
        <p:spPr>
          <a:xfrm>
            <a:off x="1154358" y="2360754"/>
            <a:ext cx="15840" cy="1734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"/>
          <p:cNvSpPr/>
          <p:nvPr/>
        </p:nvSpPr>
        <p:spPr>
          <a:xfrm>
            <a:off x="656118" y="4160034"/>
            <a:ext cx="11309760" cy="2887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372800">
            <a:off x="1155438" y="4753674"/>
            <a:ext cx="66636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 rot="-1513200">
            <a:off x="700398" y="4137354"/>
            <a:ext cx="1131840" cy="395280"/>
          </a:xfrm>
          <a:prstGeom prst="rect">
            <a:avLst/>
          </a:prstGeom>
          <a:gradFill>
            <a:gsLst>
              <a:gs pos="0">
                <a:srgbClr val="FFF09F"/>
              </a:gs>
              <a:gs pos="100000">
                <a:srgbClr val="FFF9D6"/>
              </a:gs>
            </a:gsLst>
            <a:lin ang="14682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39960" rotWithShape="0" dir="5400000" dist="20160">
              <a:srgbClr val="000000">
                <a:alpha val="36862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 rot="-1725000">
            <a:off x="3197718" y="4137354"/>
            <a:ext cx="1411200" cy="395280"/>
          </a:xfrm>
          <a:prstGeom prst="rect">
            <a:avLst/>
          </a:prstGeom>
          <a:gradFill>
            <a:gsLst>
              <a:gs pos="0">
                <a:srgbClr val="B9CBFF"/>
              </a:gs>
              <a:gs pos="100000">
                <a:srgbClr val="E2E9FF"/>
              </a:gs>
            </a:gsLst>
            <a:lin ang="14471999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39960" rotWithShape="0" dir="5400000" dist="20160">
              <a:srgbClr val="000000">
                <a:alpha val="36862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606200">
            <a:off x="3737125" y="4778514"/>
            <a:ext cx="693720" cy="714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/>
          <p:nvPr/>
        </p:nvSpPr>
        <p:spPr>
          <a:xfrm>
            <a:off x="-280062" y="1466411"/>
            <a:ext cx="2884680" cy="829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 Black"/>
              <a:buNone/>
            </a:pPr>
            <a:r>
              <a:rPr b="0" i="0" lang="en-US" sz="28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START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 Black"/>
              <a:buNone/>
            </a:pPr>
            <a: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MON NOV 28th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 rot="-1725000">
            <a:off x="5850918" y="4137354"/>
            <a:ext cx="1411200" cy="395280"/>
          </a:xfrm>
          <a:prstGeom prst="rect">
            <a:avLst/>
          </a:prstGeom>
          <a:solidFill>
            <a:srgbClr val="F4B081"/>
          </a:soli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39960" rotWithShape="0" dir="5400000" dist="20160">
              <a:srgbClr val="000000">
                <a:alpha val="36862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0080198" y="2424834"/>
            <a:ext cx="15840" cy="1734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"/>
          <p:cNvSpPr/>
          <p:nvPr/>
        </p:nvSpPr>
        <p:spPr>
          <a:xfrm rot="-1725000">
            <a:off x="9373158" y="4137354"/>
            <a:ext cx="1411200" cy="395280"/>
          </a:xfrm>
          <a:prstGeom prst="rect">
            <a:avLst/>
          </a:prstGeom>
          <a:solidFill>
            <a:srgbClr val="92D050"/>
          </a:soli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39960" rotWithShape="0" dir="5400000" dist="20160">
              <a:srgbClr val="000000">
                <a:alpha val="36862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JURY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nd Icon #170703 - Free Icons Library" id="133" name="Google Shape;13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0238" y="4788954"/>
            <a:ext cx="637200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001600">
            <a:off x="10143198" y="4808034"/>
            <a:ext cx="800640" cy="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/>
          <p:nvPr/>
        </p:nvSpPr>
        <p:spPr>
          <a:xfrm>
            <a:off x="5131458" y="1364885"/>
            <a:ext cx="2884680" cy="113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 Black"/>
              <a:buNone/>
            </a:pPr>
            <a:r>
              <a:rPr b="0" i="0" lang="en-US" sz="28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END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 Black"/>
              <a:buNone/>
            </a:pPr>
            <a: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FRI DEC 2</a:t>
            </a:r>
            <a:r>
              <a:rPr b="0" baseline="3000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ND</a:t>
            </a:r>
            <a: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Arial Black"/>
                <a:ea typeface="Arial Black"/>
                <a:cs typeface="Arial Black"/>
                <a:sym typeface="Arial Black"/>
              </a:rPr>
              <a:t>Midnight</a:t>
            </a:r>
            <a:endParaRPr b="0" i="0" sz="2000" u="none" cap="none" strike="noStrike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016138" y="1352093"/>
            <a:ext cx="4367182" cy="829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 Black"/>
              <a:buNone/>
            </a:pPr>
            <a:r>
              <a:rPr b="0" i="0" lang="en-US" sz="28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PRESENTATION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 Black"/>
              <a:buNone/>
            </a:pPr>
            <a:r>
              <a:rPr b="0" i="0" lang="en-US" sz="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MON DEC 5th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180349" y="195850"/>
            <a:ext cx="5557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F10: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180360" y="675360"/>
            <a:ext cx="576288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SEARCH PRODUCT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24" y="1654051"/>
            <a:ext cx="6241449" cy="37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9"/>
          <p:cNvSpPr txBox="1"/>
          <p:nvPr/>
        </p:nvSpPr>
        <p:spPr>
          <a:xfrm>
            <a:off x="6994525" y="1654050"/>
            <a:ext cx="47892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Think about: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How to find all products that match the search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What fields to search on (e.g. name, description, price?)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How to display them on screen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What order to display on screen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/>
          <p:nvPr/>
        </p:nvSpPr>
        <p:spPr>
          <a:xfrm>
            <a:off x="180725" y="196925"/>
            <a:ext cx="4834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F11: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180725" y="842525"/>
            <a:ext cx="3118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PRODUCT RATINGS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313" y="842525"/>
            <a:ext cx="6390476" cy="33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1"/>
          <p:cNvSpPr/>
          <p:nvPr/>
        </p:nvSpPr>
        <p:spPr>
          <a:xfrm>
            <a:off x="4806325" y="3608700"/>
            <a:ext cx="1147200" cy="404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21"/>
          <p:cNvCxnSpPr>
            <a:stCxn id="397" idx="0"/>
            <a:endCxn id="395" idx="3"/>
          </p:cNvCxnSpPr>
          <p:nvPr/>
        </p:nvCxnSpPr>
        <p:spPr>
          <a:xfrm rot="10800000">
            <a:off x="5953500" y="3811200"/>
            <a:ext cx="977400" cy="84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1"/>
          <p:cNvSpPr txBox="1"/>
          <p:nvPr/>
        </p:nvSpPr>
        <p:spPr>
          <a:xfrm>
            <a:off x="6357300" y="4654200"/>
            <a:ext cx="11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</a:rPr>
              <a:t>Rating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363325" y="3361200"/>
            <a:ext cx="4443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Think about: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to set the rating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to calculate the rating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Average of all ratings?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to save the rating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to load the rating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How to display the rating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/>
          <p:nvPr/>
        </p:nvSpPr>
        <p:spPr>
          <a:xfrm>
            <a:off x="180725" y="196925"/>
            <a:ext cx="5490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F12: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 PRODUCT BY CATEGORY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3749" y="196925"/>
            <a:ext cx="3259875" cy="32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 txBox="1"/>
          <p:nvPr/>
        </p:nvSpPr>
        <p:spPr>
          <a:xfrm>
            <a:off x="1117600" y="1485000"/>
            <a:ext cx="61674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For all result pages (customer and seller):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Sort by Name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Sort by Price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Ascending / Descending (cheapest first, most expensive first)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What else could we do?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Sort by New?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Sort by Rating?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Sort by Relevance?</a:t>
            </a:r>
            <a:endParaRPr sz="2300"/>
          </a:p>
        </p:txBody>
      </p:sp>
      <p:sp>
        <p:nvSpPr>
          <p:cNvPr id="406" name="Google Shape;406;p24"/>
          <p:cNvSpPr/>
          <p:nvPr/>
        </p:nvSpPr>
        <p:spPr>
          <a:xfrm>
            <a:off x="7126025" y="5033475"/>
            <a:ext cx="4876800" cy="1582200"/>
          </a:xfrm>
          <a:prstGeom prst="star16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 txBox="1"/>
          <p:nvPr/>
        </p:nvSpPr>
        <p:spPr>
          <a:xfrm>
            <a:off x="7895225" y="5406100"/>
            <a:ext cx="333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 sure to sort price as a number,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not as a string!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Watch out for currency too!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180749" y="196925"/>
            <a:ext cx="5856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F13: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PRODUCT DETAILS</a:t>
            </a:r>
            <a:endParaRPr b="1"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475" y="326200"/>
            <a:ext cx="5469275" cy="32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49" y="3941850"/>
            <a:ext cx="3776799" cy="256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750" y="4275425"/>
            <a:ext cx="3473001" cy="22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25" y="3935649"/>
            <a:ext cx="3776799" cy="2573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"/>
          <p:cNvSpPr txBox="1"/>
          <p:nvPr/>
        </p:nvSpPr>
        <p:spPr>
          <a:xfrm>
            <a:off x="505750" y="1086850"/>
            <a:ext cx="524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Display image, price, description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Anything else?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availability (in stock)?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product rating?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‘add to cart’ button?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Link back to customer’s previous page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977" y="1558150"/>
            <a:ext cx="2368701" cy="23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0"/>
          <p:cNvSpPr/>
          <p:nvPr/>
        </p:nvSpPr>
        <p:spPr>
          <a:xfrm>
            <a:off x="180352" y="636850"/>
            <a:ext cx="6330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SHOW CART (BASKET)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180321" y="196925"/>
            <a:ext cx="5654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F14: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8339625" y="659050"/>
            <a:ext cx="2807400" cy="8991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3120000" dist="76200">
              <a:srgbClr val="A4C2F4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Add to Cart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0"/>
          <p:cNvSpPr txBox="1"/>
          <p:nvPr/>
        </p:nvSpPr>
        <p:spPr>
          <a:xfrm>
            <a:off x="365900" y="1522175"/>
            <a:ext cx="7048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“Add to Cart” buttons on other pages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Store contents of cart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Display </a:t>
            </a:r>
            <a:r>
              <a:rPr b="1" lang="en-US" sz="2200"/>
              <a:t>contents </a:t>
            </a:r>
            <a:r>
              <a:rPr lang="en-US" sz="2200"/>
              <a:t>of cart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Display </a:t>
            </a:r>
            <a:r>
              <a:rPr b="1" lang="en-US" sz="2200"/>
              <a:t>total price</a:t>
            </a:r>
            <a:r>
              <a:rPr lang="en-US" sz="2200"/>
              <a:t> of cart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Link to Checkout page</a:t>
            </a:r>
            <a:endParaRPr sz="2200"/>
          </a:p>
        </p:txBody>
      </p:sp>
      <p:pic>
        <p:nvPicPr>
          <p:cNvPr id="427" name="Google Shape;4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79251"/>
            <a:ext cx="8254239" cy="26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4e21b69e9_0_334"/>
          <p:cNvSpPr/>
          <p:nvPr/>
        </p:nvSpPr>
        <p:spPr>
          <a:xfrm>
            <a:off x="180351" y="636850"/>
            <a:ext cx="37257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CHECKOUT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74e21b69e9_0_334"/>
          <p:cNvSpPr/>
          <p:nvPr/>
        </p:nvSpPr>
        <p:spPr>
          <a:xfrm>
            <a:off x="180324" y="196925"/>
            <a:ext cx="4905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F15: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74e21b69e9_0_334"/>
          <p:cNvSpPr txBox="1"/>
          <p:nvPr/>
        </p:nvSpPr>
        <p:spPr>
          <a:xfrm>
            <a:off x="624125" y="1472525"/>
            <a:ext cx="7048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Display total price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Take customers delivery address and credit card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This is the step after Show Cart!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35" name="Google Shape;435;g174e21b69e9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5" y="4089100"/>
            <a:ext cx="3538575" cy="2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74e21b69e9_0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473" y="4089100"/>
            <a:ext cx="4704500" cy="245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74e21b69e9_0_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2225" y="3520550"/>
            <a:ext cx="2667475" cy="3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74e21b69e9_0_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6375" y="344350"/>
            <a:ext cx="2667475" cy="26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/>
          <p:nvPr/>
        </p:nvSpPr>
        <p:spPr>
          <a:xfrm>
            <a:off x="6488775" y="4272050"/>
            <a:ext cx="5541900" cy="2324400"/>
          </a:xfrm>
          <a:prstGeom prst="star16">
            <a:avLst>
              <a:gd fmla="val 375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6"/>
          <p:cNvSpPr/>
          <p:nvPr/>
        </p:nvSpPr>
        <p:spPr>
          <a:xfrm>
            <a:off x="180735" y="706404"/>
            <a:ext cx="9649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VALIDATE CREDIT CARD INPUT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6"/>
          <p:cNvSpPr/>
          <p:nvPr/>
        </p:nvSpPr>
        <p:spPr>
          <a:xfrm>
            <a:off x="180734" y="196925"/>
            <a:ext cx="4543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F16: </a:t>
            </a: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CUSTOMER / OPTION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4724000" y="1142625"/>
            <a:ext cx="6975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Validate - are the start and end </a:t>
            </a:r>
            <a:r>
              <a:rPr b="1" lang="en-US" sz="1800"/>
              <a:t>dates </a:t>
            </a:r>
            <a:r>
              <a:rPr lang="en-US" sz="1800"/>
              <a:t>of the card within range?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Research: what is a credit card checksum or “</a:t>
            </a:r>
            <a:r>
              <a:rPr b="1" lang="en-US" sz="1800"/>
              <a:t>check digit</a:t>
            </a:r>
            <a:r>
              <a:rPr lang="en-US" sz="1800"/>
              <a:t>”?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show an error if the number is not valid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Can we identify and display the type of credit card (e.g. Visa, American Express, Mastercard) from only its number?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other fields need validation?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7" name="Google Shape;4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25" y="1142625"/>
            <a:ext cx="3849976" cy="48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6"/>
          <p:cNvSpPr txBox="1"/>
          <p:nvPr/>
        </p:nvSpPr>
        <p:spPr>
          <a:xfrm>
            <a:off x="7511050" y="4788550"/>
            <a:ext cx="347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this project, the above is enough.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in your future jobs, remember there are more rules about processing credit card numbers.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“</a:t>
            </a:r>
            <a:r>
              <a:rPr b="1" lang="en-US"/>
              <a:t>PCI Compliance</a:t>
            </a:r>
            <a:r>
              <a:rPr lang="en-US"/>
              <a:t>” for details.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4e21b69e9_0_181"/>
          <p:cNvSpPr/>
          <p:nvPr/>
        </p:nvSpPr>
        <p:spPr>
          <a:xfrm>
            <a:off x="5563350" y="2528800"/>
            <a:ext cx="6481200" cy="4035300"/>
          </a:xfrm>
          <a:prstGeom prst="verticalScroll">
            <a:avLst>
              <a:gd fmla="val 125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4" name="Google Shape;454;g174e21b69e9_0_181"/>
          <p:cNvSpPr/>
          <p:nvPr/>
        </p:nvSpPr>
        <p:spPr>
          <a:xfrm>
            <a:off x="406700" y="395475"/>
            <a:ext cx="6318900" cy="777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920000" dist="85725">
              <a:schemeClr val="dk1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80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ESTIMATION</a:t>
            </a:r>
            <a:endParaRPr sz="3800" strike="noStrike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455" name="Google Shape;455;g174e21b69e9_0_181"/>
          <p:cNvSpPr txBox="1"/>
          <p:nvPr/>
        </p:nvSpPr>
        <p:spPr>
          <a:xfrm>
            <a:off x="451925" y="1039175"/>
            <a:ext cx="9824700" cy="5633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How long do you think it will take to do each ticket?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Estimating Tasks</a:t>
            </a:r>
            <a:r>
              <a:rPr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will be important in your job!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Understand the task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Break down the task into subtasks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e.g. Divide ‘ratings’: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○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Create local storage for rating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○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 button to add rating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○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 onClick() function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○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Calculate new rating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○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Show rating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Estimate each subtask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Add estimates together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If you estimate </a:t>
            </a: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all </a:t>
            </a:r>
            <a:r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tickets before choosing,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it will help you find which ones will get you 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easiest points!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6" name="Google Shape;456;g174e21b69e9_0_181"/>
          <p:cNvSpPr txBox="1"/>
          <p:nvPr/>
        </p:nvSpPr>
        <p:spPr>
          <a:xfrm>
            <a:off x="6171275" y="3131425"/>
            <a:ext cx="54879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EB Garamond"/>
                <a:ea typeface="EB Garamond"/>
                <a:cs typeface="EB Garamond"/>
                <a:sym typeface="EB Garamond"/>
              </a:rPr>
              <a:t>TEAM ESTIMATION METHOD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AutoNum type="arabicPeriod"/>
            </a:pP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Write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your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estimates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in secret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Char char="○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on some paper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Char char="○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on your phone, or,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Char char="○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use a site like </a:t>
            </a:r>
            <a:r>
              <a:rPr lang="en-US" sz="17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https://planningpokeronline.com/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AutoNum type="arabicPeriod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Everyone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reveal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their estimates at the same time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AutoNum type="arabicPeriod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Whoever gave the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highest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estimate explains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why</a:t>
            </a:r>
            <a:endParaRPr b="1"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AutoNum type="arabicPeriod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Whoever gave the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lowest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estimate explains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why</a:t>
            </a:r>
            <a:endParaRPr b="1" sz="17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EB Garamond"/>
              <a:buAutoNum type="arabicPeriod"/>
            </a:pP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Go to Step 1 and vote again, and </a:t>
            </a:r>
            <a:r>
              <a:rPr b="1" lang="en-US" sz="1700">
                <a:latin typeface="EB Garamond"/>
                <a:ea typeface="EB Garamond"/>
                <a:cs typeface="EB Garamond"/>
                <a:sym typeface="EB Garamond"/>
              </a:rPr>
              <a:t>repeat </a:t>
            </a:r>
            <a:r>
              <a:rPr lang="en-US" sz="1700">
                <a:latin typeface="EB Garamond"/>
                <a:ea typeface="EB Garamond"/>
                <a:cs typeface="EB Garamond"/>
                <a:sym typeface="EB Garamond"/>
              </a:rPr>
              <a:t>until the group agrees on an estimate (or the numbers stop changing)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74e21b69e9_0_437"/>
          <p:cNvSpPr/>
          <p:nvPr/>
        </p:nvSpPr>
        <p:spPr>
          <a:xfrm>
            <a:off x="406700" y="395475"/>
            <a:ext cx="6318900" cy="777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920000" dist="85725">
              <a:schemeClr val="dk1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80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TEST PLANNING</a:t>
            </a:r>
            <a:endParaRPr sz="3800" strike="noStrike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462" name="Google Shape;462;g174e21b69e9_0_437"/>
          <p:cNvSpPr txBox="1"/>
          <p:nvPr/>
        </p:nvSpPr>
        <p:spPr>
          <a:xfrm>
            <a:off x="451925" y="1173075"/>
            <a:ext cx="6396000" cy="1877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How can you be sure your code works?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 a </a:t>
            </a:r>
            <a:r>
              <a:rPr b="1"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TEST PLAN</a:t>
            </a:r>
            <a:r>
              <a:rPr lang="en-US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 Excel, Word, Notepad or other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63" name="Google Shape;463;g174e21b69e9_0_437"/>
          <p:cNvGraphicFramePr/>
          <p:nvPr/>
        </p:nvGraphicFramePr>
        <p:xfrm>
          <a:off x="451925" y="305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{641A80F7-FA1C-4FC0-AA9B-2C926DE0253E}</a:tableStyleId>
              </a:tblPr>
              <a:tblGrid>
                <a:gridCol w="1624925"/>
                <a:gridCol w="3627425"/>
                <a:gridCol w="2390600"/>
                <a:gridCol w="1564475"/>
                <a:gridCol w="1777450"/>
              </a:tblGrid>
              <a:tr h="6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Test 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Expected output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Test Date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Pass / Fail?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Add to Cart, simple case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Click ‘Add to Cart’, check using Console if data has been added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Item should be in ‘cart’ array, with correct details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1/12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PASS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Add to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Cart,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repeat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Click ‘Add to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Cart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’ twice, check using Console if data has been added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There should be two items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in ‘cart’ array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1/12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PASS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6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Add to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local storage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Add item to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cart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. Press ‘refresh’. Check Console.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Item should still be in ‘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cart’ array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1/12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39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…etc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…etc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…etc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  <p:sp>
        <p:nvSpPr>
          <p:cNvPr id="464" name="Google Shape;464;g174e21b69e9_0_437"/>
          <p:cNvSpPr/>
          <p:nvPr/>
        </p:nvSpPr>
        <p:spPr>
          <a:xfrm>
            <a:off x="7615975" y="780975"/>
            <a:ext cx="3820800" cy="1929900"/>
          </a:xfrm>
          <a:prstGeom prst="star24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Planning tests is a great way to check understanding of the requirements </a:t>
            </a:r>
            <a:r>
              <a:rPr b="1" lang="en-US" sz="1500"/>
              <a:t>before </a:t>
            </a:r>
            <a:r>
              <a:rPr lang="en-US" sz="1500"/>
              <a:t>you write code!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2498040" y="376200"/>
            <a:ext cx="6657480" cy="8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000"/>
              <a:buFont typeface="Arial Black"/>
              <a:buNone/>
            </a:pPr>
            <a:r>
              <a:rPr b="0" i="0" lang="en-US" sz="50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WHAT WE EXPECT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272504" y="1881796"/>
            <a:ext cx="10322280" cy="106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the </a:t>
            </a:r>
            <a:r>
              <a:rPr b="1" i="0" lang="en-US" sz="3200" u="none" cap="none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code, and decide in which </a:t>
            </a:r>
            <a:r>
              <a:rPr b="1" i="0" lang="en-US" sz="3200" u="none" cap="none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will code them.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04" y="2043796"/>
            <a:ext cx="687240" cy="6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1272504" y="3677476"/>
            <a:ext cx="609516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E-Commerce site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04" y="3628156"/>
            <a:ext cx="687240" cy="6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04" y="5212506"/>
            <a:ext cx="687240" cy="6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1272500" y="5215588"/>
            <a:ext cx="578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Present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site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00" y="2604240"/>
            <a:ext cx="511560" cy="51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1395350" y="842750"/>
            <a:ext cx="8988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000"/>
              <a:buFont typeface="Arial Black"/>
              <a:buNone/>
            </a:pPr>
            <a:r>
              <a:rPr b="0" i="0" lang="en-US" sz="50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WHAT YOU CANNOT DO: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808280" y="2467080"/>
            <a:ext cx="9167400" cy="106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Copy paste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friends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will check the similarities between code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808280" y="3922920"/>
            <a:ext cx="821016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from internet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understand it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may be asked to explain your code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00" y="3948840"/>
            <a:ext cx="511560" cy="51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372800">
            <a:off x="2796589" y="3198087"/>
            <a:ext cx="1523880" cy="141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1148400" y="223920"/>
            <a:ext cx="11043000" cy="8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000"/>
              <a:buFont typeface="Arial Black"/>
              <a:buNone/>
            </a:pPr>
            <a:r>
              <a:rPr b="0" i="0" lang="en-US" sz="50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HOW WILL WE EVALUATE ?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5462" y="2858440"/>
            <a:ext cx="1514520" cy="12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/>
          <p:nvPr/>
        </p:nvSpPr>
        <p:spPr>
          <a:xfrm>
            <a:off x="2978029" y="1551807"/>
            <a:ext cx="1656360" cy="106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6760862" y="1631560"/>
            <a:ext cx="3176640" cy="106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509510" y="4835379"/>
            <a:ext cx="2941200" cy="1766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Calibri"/>
              <a:buNone/>
            </a:pPr>
            <a:r>
              <a:rPr b="0" i="0" lang="en-US" sz="1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 b="0" i="0" sz="1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7427049" y="4835380"/>
            <a:ext cx="2941200" cy="1766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Calibri"/>
              <a:buNone/>
            </a:pPr>
            <a:r>
              <a:rPr b="0" i="0" lang="en-US" sz="1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b="0" i="0" sz="1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41000">
            <a:off x="4110229" y="3575007"/>
            <a:ext cx="852840" cy="85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1597981" y="137678"/>
            <a:ext cx="566244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0"/>
              <a:buFont typeface="Arial Black"/>
              <a:buNone/>
            </a:pPr>
            <a:r>
              <a:rPr b="0" i="0" lang="en-US" sz="1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WHAT</a:t>
            </a:r>
            <a:endParaRPr b="0"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3864027" y="1667418"/>
            <a:ext cx="7330715" cy="295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0"/>
              <a:buFont typeface="Arial Black"/>
              <a:buNone/>
            </a:pPr>
            <a:r>
              <a:rPr b="0" i="0" lang="en-US" sz="12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IS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Arial Black"/>
              <a:buNone/>
            </a:pPr>
            <a:r>
              <a:rPr b="0" i="0" lang="en-US" sz="660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rPr>
              <a:t>ECOMMERCE</a:t>
            </a:r>
            <a:endParaRPr b="0"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commerce &amp; Mcommerce Trends &amp; Tips for Holiday Marketing"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579" y="479394"/>
            <a:ext cx="4121775" cy="216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/>
          <p:nvPr/>
        </p:nvSpPr>
        <p:spPr>
          <a:xfrm>
            <a:off x="2423880" y="1857600"/>
            <a:ext cx="7314480" cy="14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0"/>
              <a:buFont typeface="Arial Black"/>
              <a:buNone/>
            </a:pPr>
            <a:r>
              <a:rPr b="0" i="0" lang="en-US" sz="90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FEATURES</a:t>
            </a:r>
            <a:endParaRPr b="0" i="0" sz="9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276920" y="3117240"/>
            <a:ext cx="10086840" cy="14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0"/>
              <a:buFont typeface="Arial Black"/>
              <a:buNone/>
            </a:pPr>
            <a:r>
              <a:rPr b="0" i="0" lang="en-US" sz="900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rPr>
              <a:t>DESCRIPTIONS</a:t>
            </a:r>
            <a:endParaRPr b="0" i="0" sz="9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4e21b69e9_0_383"/>
          <p:cNvSpPr/>
          <p:nvPr/>
        </p:nvSpPr>
        <p:spPr>
          <a:xfrm>
            <a:off x="8582875" y="146375"/>
            <a:ext cx="3395700" cy="446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74e21b69e9_0_383"/>
          <p:cNvSpPr/>
          <p:nvPr/>
        </p:nvSpPr>
        <p:spPr>
          <a:xfrm>
            <a:off x="1517275" y="4865025"/>
            <a:ext cx="9405000" cy="2013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74e21b69e9_0_383"/>
          <p:cNvSpPr/>
          <p:nvPr/>
        </p:nvSpPr>
        <p:spPr>
          <a:xfrm>
            <a:off x="4566500" y="4625050"/>
            <a:ext cx="3347400" cy="80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74e21b69e9_0_383"/>
          <p:cNvSpPr/>
          <p:nvPr/>
        </p:nvSpPr>
        <p:spPr>
          <a:xfrm>
            <a:off x="4518300" y="2247100"/>
            <a:ext cx="3395700" cy="446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74e21b69e9_0_383"/>
          <p:cNvSpPr/>
          <p:nvPr/>
        </p:nvSpPr>
        <p:spPr>
          <a:xfrm>
            <a:off x="4485175" y="4844600"/>
            <a:ext cx="3506100" cy="201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74e21b69e9_0_383"/>
          <p:cNvSpPr/>
          <p:nvPr/>
        </p:nvSpPr>
        <p:spPr>
          <a:xfrm>
            <a:off x="512275" y="146375"/>
            <a:ext cx="3395700" cy="446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74e21b69e9_0_383"/>
          <p:cNvSpPr/>
          <p:nvPr/>
        </p:nvSpPr>
        <p:spPr>
          <a:xfrm>
            <a:off x="781675" y="7610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MENU BAR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194" name="Google Shape;194;g174e21b69e9_0_383"/>
          <p:cNvSpPr/>
          <p:nvPr/>
        </p:nvSpPr>
        <p:spPr>
          <a:xfrm>
            <a:off x="2304298" y="7610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 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195" name="Google Shape;195;g174e21b69e9_0_383"/>
          <p:cNvSpPr/>
          <p:nvPr/>
        </p:nvSpPr>
        <p:spPr>
          <a:xfrm>
            <a:off x="8905255" y="89277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196" name="Google Shape;196;g174e21b69e9_0_383"/>
          <p:cNvSpPr/>
          <p:nvPr/>
        </p:nvSpPr>
        <p:spPr>
          <a:xfrm>
            <a:off x="781675" y="275762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 INPUT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197" name="Google Shape;197;g174e21b69e9_0_383"/>
          <p:cNvSpPr/>
          <p:nvPr/>
        </p:nvSpPr>
        <p:spPr>
          <a:xfrm>
            <a:off x="2304298" y="275762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NICE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198" name="Google Shape;198;g174e21b69e9_0_383"/>
          <p:cNvSpPr/>
          <p:nvPr/>
        </p:nvSpPr>
        <p:spPr>
          <a:xfrm>
            <a:off x="10506630" y="89277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</a:t>
            </a:r>
            <a:r>
              <a:rPr lang="en-US" sz="1200"/>
              <a:t>PRODUCTS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199" name="Google Shape;199;g174e21b69e9_0_383"/>
          <p:cNvSpPr/>
          <p:nvPr/>
        </p:nvSpPr>
        <p:spPr>
          <a:xfrm>
            <a:off x="10502655" y="280887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</a:t>
            </a:r>
            <a:r>
              <a:rPr lang="en-US"/>
              <a:t>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200" name="Google Shape;200;g174e21b69e9_0_383"/>
          <p:cNvSpPr/>
          <p:nvPr/>
        </p:nvSpPr>
        <p:spPr>
          <a:xfrm>
            <a:off x="4783730" y="301412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</a:t>
            </a:r>
            <a:r>
              <a:rPr lang="en-US" sz="1200"/>
              <a:t>PRODUCTS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(CUSTOMER)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1" name="Google Shape;201;g174e21b69e9_0_383"/>
          <p:cNvSpPr/>
          <p:nvPr/>
        </p:nvSpPr>
        <p:spPr>
          <a:xfrm>
            <a:off x="6320980" y="3014125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</a:t>
            </a:r>
            <a:r>
              <a:rPr lang="en-US"/>
              <a:t>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202" name="Google Shape;202;g174e21b69e9_0_383"/>
          <p:cNvSpPr/>
          <p:nvPr/>
        </p:nvSpPr>
        <p:spPr>
          <a:xfrm>
            <a:off x="1743948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 RATINGS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203" name="Google Shape;203;g174e21b69e9_0_383"/>
          <p:cNvSpPr/>
          <p:nvPr/>
        </p:nvSpPr>
        <p:spPr>
          <a:xfrm>
            <a:off x="3241173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SORT 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4" name="Google Shape;204;g174e21b69e9_0_383"/>
          <p:cNvSpPr/>
          <p:nvPr/>
        </p:nvSpPr>
        <p:spPr>
          <a:xfrm>
            <a:off x="4800348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PRODUCT DETAILS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5" name="Google Shape;205;g174e21b69e9_0_383"/>
          <p:cNvSpPr/>
          <p:nvPr/>
        </p:nvSpPr>
        <p:spPr>
          <a:xfrm>
            <a:off x="6359523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CART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6" name="Google Shape;206;g174e21b69e9_0_383"/>
          <p:cNvSpPr/>
          <p:nvPr/>
        </p:nvSpPr>
        <p:spPr>
          <a:xfrm>
            <a:off x="7918698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15</a:t>
            </a:r>
            <a:endParaRPr b="1" sz="1600"/>
          </a:p>
        </p:txBody>
      </p:sp>
      <p:sp>
        <p:nvSpPr>
          <p:cNvPr id="207" name="Google Shape;207;g174e21b69e9_0_383"/>
          <p:cNvSpPr/>
          <p:nvPr/>
        </p:nvSpPr>
        <p:spPr>
          <a:xfrm>
            <a:off x="9477873" y="5011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 CREDIT CARD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8" name="Google Shape;208;g174e21b69e9_0_383"/>
          <p:cNvSpPr/>
          <p:nvPr/>
        </p:nvSpPr>
        <p:spPr>
          <a:xfrm>
            <a:off x="8876398" y="2808850"/>
            <a:ext cx="1210500" cy="1678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10</a:t>
            </a:r>
            <a:endParaRPr b="1" sz="1600"/>
          </a:p>
        </p:txBody>
      </p:sp>
      <p:sp>
        <p:nvSpPr>
          <p:cNvPr id="209" name="Google Shape;209;g174e21b69e9_0_383"/>
          <p:cNvSpPr txBox="1"/>
          <p:nvPr/>
        </p:nvSpPr>
        <p:spPr>
          <a:xfrm>
            <a:off x="687925" y="146375"/>
            <a:ext cx="304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Site-Wide Features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g174e21b69e9_0_383"/>
          <p:cNvSpPr txBox="1"/>
          <p:nvPr/>
        </p:nvSpPr>
        <p:spPr>
          <a:xfrm>
            <a:off x="8758525" y="237850"/>
            <a:ext cx="304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Seller Features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g174e21b69e9_0_383"/>
          <p:cNvSpPr txBox="1"/>
          <p:nvPr/>
        </p:nvSpPr>
        <p:spPr>
          <a:xfrm>
            <a:off x="4723225" y="2285650"/>
            <a:ext cx="304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Customer</a:t>
            </a: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 Features</a:t>
            </a:r>
            <a:endParaRPr b="1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g174e21b69e9_0_383"/>
          <p:cNvSpPr/>
          <p:nvPr/>
        </p:nvSpPr>
        <p:spPr>
          <a:xfrm>
            <a:off x="4492000" y="237850"/>
            <a:ext cx="3347400" cy="66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RED </a:t>
            </a:r>
            <a:r>
              <a:rPr lang="en-US"/>
              <a:t>Tickets are </a:t>
            </a:r>
            <a:r>
              <a:rPr b="1" lang="en-US"/>
              <a:t>MANDATORY</a:t>
            </a:r>
            <a:r>
              <a:rPr lang="en-US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must do </a:t>
            </a:r>
            <a:r>
              <a:rPr b="1" lang="en-US"/>
              <a:t>all RED </a:t>
            </a:r>
            <a:r>
              <a:rPr lang="en-US"/>
              <a:t>tasks.</a:t>
            </a:r>
            <a:endParaRPr/>
          </a:p>
        </p:txBody>
      </p:sp>
      <p:sp>
        <p:nvSpPr>
          <p:cNvPr id="213" name="Google Shape;213;g174e21b69e9_0_383"/>
          <p:cNvSpPr/>
          <p:nvPr/>
        </p:nvSpPr>
        <p:spPr>
          <a:xfrm>
            <a:off x="4492000" y="1105803"/>
            <a:ext cx="3347400" cy="669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BLUE </a:t>
            </a:r>
            <a:r>
              <a:rPr lang="en-US"/>
              <a:t>Tickets are </a:t>
            </a:r>
            <a:r>
              <a:rPr b="1" lang="en-US"/>
              <a:t>OPTIONS</a:t>
            </a:r>
            <a:r>
              <a:rPr lang="en-US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at least</a:t>
            </a:r>
            <a:r>
              <a:rPr b="1" lang="en-US"/>
              <a:t> 60</a:t>
            </a:r>
            <a:r>
              <a:rPr lang="en-US"/>
              <a:t> pts of </a:t>
            </a:r>
            <a:r>
              <a:rPr b="1" lang="en-US"/>
              <a:t>BLUE </a:t>
            </a:r>
            <a:r>
              <a:rPr lang="en-US"/>
              <a:t>tasks.</a:t>
            </a:r>
            <a:endParaRPr/>
          </a:p>
        </p:txBody>
      </p:sp>
      <p:pic>
        <p:nvPicPr>
          <p:cNvPr descr="Add - Free interface icons" id="214" name="Google Shape;214;g174e21b69e9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1151" y="1523353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 List icon PNG and SVG Vector Free Download" id="215" name="Google Shape;215;g174e21b69e9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1288" y="1560663"/>
            <a:ext cx="781175" cy="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74e21b69e9_0_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0533" y="3498910"/>
            <a:ext cx="424440" cy="43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74e21b69e9_0_383"/>
          <p:cNvSpPr/>
          <p:nvPr/>
        </p:nvSpPr>
        <p:spPr>
          <a:xfrm>
            <a:off x="2741750" y="1452050"/>
            <a:ext cx="325800" cy="2565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74e21b69e9_0_383"/>
          <p:cNvSpPr/>
          <p:nvPr/>
        </p:nvSpPr>
        <p:spPr>
          <a:xfrm>
            <a:off x="2744450" y="1726751"/>
            <a:ext cx="325800" cy="2484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74e21b69e9_0_383"/>
          <p:cNvSpPr/>
          <p:nvPr/>
        </p:nvSpPr>
        <p:spPr>
          <a:xfrm>
            <a:off x="996338" y="1523350"/>
            <a:ext cx="781175" cy="306325"/>
          </a:xfrm>
          <a:prstGeom prst="flowChartInternalStorag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174e21b69e9_0_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99675" y="3464974"/>
            <a:ext cx="424426" cy="4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74e21b69e9_0_3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623" y="3691998"/>
            <a:ext cx="523200" cy="52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</p:pic>
      <p:pic>
        <p:nvPicPr>
          <p:cNvPr descr="Product List icon PNG and SVG Vector Free Download" id="222" name="Google Shape;222;g174e21b69e9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8388" y="3766625"/>
            <a:ext cx="781175" cy="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74e21b69e9_0_3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550" y="5767075"/>
            <a:ext cx="424448" cy="42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74e21b69e9_0_3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11725" y="5767075"/>
            <a:ext cx="424451" cy="4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74e21b69e9_0_3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21524" y="5717688"/>
            <a:ext cx="523200" cy="52322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</p:pic>
      <p:pic>
        <p:nvPicPr>
          <p:cNvPr descr="Product List icon PNG and SVG Vector Free Download" id="226" name="Google Shape;226;g174e21b69e9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144000" y="5839788"/>
            <a:ext cx="523200" cy="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74e21b69e9_0_3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97374" y="5717700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74e21b69e9_0_3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12610" y="5717693"/>
            <a:ext cx="436236" cy="4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74e21b69e9_0_383"/>
          <p:cNvSpPr/>
          <p:nvPr/>
        </p:nvSpPr>
        <p:spPr>
          <a:xfrm>
            <a:off x="1011525" y="3464975"/>
            <a:ext cx="781200" cy="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??????</a:t>
            </a:r>
            <a:endParaRPr/>
          </a:p>
        </p:txBody>
      </p:sp>
      <p:pic>
        <p:nvPicPr>
          <p:cNvPr id="230" name="Google Shape;230;g174e21b69e9_0_3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64625" y="3274392"/>
            <a:ext cx="781200" cy="75607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580000" dist="57150">
              <a:srgbClr val="000000">
                <a:alpha val="74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4e21b69e9_0_39"/>
          <p:cNvSpPr txBox="1"/>
          <p:nvPr/>
        </p:nvSpPr>
        <p:spPr>
          <a:xfrm>
            <a:off x="839350" y="322825"/>
            <a:ext cx="555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MARKING SCHEME EXAMPLE</a:t>
            </a:r>
            <a:endParaRPr b="1" sz="2400"/>
          </a:p>
        </p:txBody>
      </p:sp>
      <p:sp>
        <p:nvSpPr>
          <p:cNvPr id="237" name="Google Shape;237;g174e21b69e9_0_39"/>
          <p:cNvSpPr txBox="1"/>
          <p:nvPr/>
        </p:nvSpPr>
        <p:spPr>
          <a:xfrm>
            <a:off x="903675" y="812375"/>
            <a:ext cx="1048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You must make at least </a:t>
            </a:r>
            <a:r>
              <a:rPr b="1" lang="en-US" sz="1600"/>
              <a:t>60 </a:t>
            </a:r>
            <a:r>
              <a:rPr lang="en-US" sz="1600"/>
              <a:t>points worth of tickets in extra items, plus the </a:t>
            </a:r>
            <a:r>
              <a:rPr b="1" lang="en-US" sz="1600"/>
              <a:t>60 </a:t>
            </a:r>
            <a:r>
              <a:rPr lang="en-US" sz="1600"/>
              <a:t>mandatory tickets</a:t>
            </a:r>
            <a:r>
              <a:rPr lang="en-US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Some tickets have </a:t>
            </a:r>
            <a:r>
              <a:rPr b="1" lang="en-US" sz="1600"/>
              <a:t>dependencies</a:t>
            </a:r>
            <a:r>
              <a:rPr lang="en-US" sz="1600"/>
              <a:t> on others. Think carefully what they are when choosing tickets!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You lose points if you didn’t make the dependency (e.g. ‘checkout’ needs ‘add to cart’)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8" name="Google Shape;238;g174e21b69e9_0_39"/>
          <p:cNvGraphicFramePr/>
          <p:nvPr/>
        </p:nvGraphicFramePr>
        <p:xfrm>
          <a:off x="1417513" y="18590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{641A80F7-FA1C-4FC0-AA9B-2C926DE0253E}</a:tableStyleId>
              </a:tblPr>
              <a:tblGrid>
                <a:gridCol w="2058600"/>
                <a:gridCol w="1613475"/>
                <a:gridCol w="4828275"/>
                <a:gridCol w="953075"/>
              </a:tblGrid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Ticket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Points Available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Judge’s opinion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Create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Minor non-fatal bugs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Display Products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Menu Bar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 menu bar!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Remove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Remove Button is on screen, but function doesn’t do anything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Clean Code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 naming and spelling, but files not divided sensibly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Compulsory Items Total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60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35</a:t>
                      </a:r>
                      <a:endParaRPr b="1" sz="12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Search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Good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Validate Input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Incorrect validation, breaks page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Product Ratings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Ratings are stored correctly, but output is sometimes wrong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Update Product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Page looks ok, but update stores the wrong data due to bug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Extra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Items Total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60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36</a:t>
                      </a:r>
                      <a:endParaRPr sz="1200" strike="sngStrike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2021-03-29T09:55:15Z</dcterms:created>
  <dc:creator>RONAN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Widescreen</vt:lpwstr>
  </property>
  <property fmtid="{D5CDD505-2E9C-101B-9397-08002B2CF9AE}" pid="4" name="Slides">
    <vt:i4>26</vt:i4>
  </property>
</Properties>
</file>